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5" r:id="rId1"/>
  </p:sldMasterIdLst>
  <p:notesMasterIdLst>
    <p:notesMasterId r:id="rId43"/>
  </p:notesMasterIdLst>
  <p:sldIdLst>
    <p:sldId id="256" r:id="rId2"/>
    <p:sldId id="259" r:id="rId3"/>
    <p:sldId id="260" r:id="rId4"/>
    <p:sldId id="257" r:id="rId5"/>
    <p:sldId id="280" r:id="rId6"/>
    <p:sldId id="279" r:id="rId7"/>
    <p:sldId id="258" r:id="rId8"/>
    <p:sldId id="261" r:id="rId9"/>
    <p:sldId id="295" r:id="rId10"/>
    <p:sldId id="263" r:id="rId11"/>
    <p:sldId id="262" r:id="rId12"/>
    <p:sldId id="266" r:id="rId13"/>
    <p:sldId id="264" r:id="rId14"/>
    <p:sldId id="298" r:id="rId15"/>
    <p:sldId id="267" r:id="rId16"/>
    <p:sldId id="265" r:id="rId17"/>
    <p:sldId id="268" r:id="rId18"/>
    <p:sldId id="277" r:id="rId19"/>
    <p:sldId id="296" r:id="rId20"/>
    <p:sldId id="289" r:id="rId21"/>
    <p:sldId id="290" r:id="rId22"/>
    <p:sldId id="291" r:id="rId23"/>
    <p:sldId id="292" r:id="rId24"/>
    <p:sldId id="297" r:id="rId25"/>
    <p:sldId id="269" r:id="rId26"/>
    <p:sldId id="270" r:id="rId27"/>
    <p:sldId id="271" r:id="rId28"/>
    <p:sldId id="272" r:id="rId29"/>
    <p:sldId id="294" r:id="rId30"/>
    <p:sldId id="293" r:id="rId31"/>
    <p:sldId id="273" r:id="rId32"/>
    <p:sldId id="274" r:id="rId33"/>
    <p:sldId id="275" r:id="rId34"/>
    <p:sldId id="284" r:id="rId35"/>
    <p:sldId id="283" r:id="rId36"/>
    <p:sldId id="282" r:id="rId37"/>
    <p:sldId id="285" r:id="rId38"/>
    <p:sldId id="287" r:id="rId39"/>
    <p:sldId id="286" r:id="rId40"/>
    <p:sldId id="288" r:id="rId41"/>
    <p:sldId id="276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8" d="100"/>
          <a:sy n="78" d="100"/>
        </p:scale>
        <p:origin x="-90" y="-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3F4BD-0220-4B3A-95AB-2E1A3AFA9AEB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1A280D-E2BF-4780-8E34-D1F8C06D3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71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«Глобальные компетенции» – это не конкретные навыки, а сочетание знаний, умений, взглядов, отношений и ценностей, успешно применяемых при личном или виртуальном взаимодействии с людьми, которые принадлежат к другой культурной среде, и при участии отдельных лиц в решении глобальных проблем (т.е. в ситуациях, требующих от человека понимания проблем, которые не имеют национальных границ и оказывают влияние на жизнь нынешнего и будущих поколений). Глобальные компетенции – это сочетание знаний, умений, взглядов и ценностей,</a:t>
            </a:r>
          </a:p>
          <a:p>
            <a:r>
              <a:rPr lang="ru-RU" dirty="0" smtClean="0"/>
              <a:t>которые требуются каждому человеку при личном или виртуальном взаимодействии с людьми, которые принадлежат к иной культурной среде, или при его участии в решении</a:t>
            </a:r>
          </a:p>
          <a:p>
            <a:r>
              <a:rPr lang="ru-RU" dirty="0" smtClean="0"/>
              <a:t>глобальных проблем, которые не имеют национальных границ и оказывают влияние на жизнь нынешнего и будущих поколений. Овладение глобальными компетенциями</a:t>
            </a:r>
          </a:p>
          <a:p>
            <a:r>
              <a:rPr lang="ru-RU" dirty="0" smtClean="0"/>
              <a:t>происходит на протяжении всей жизни человека: не существует единой точки, в которой</a:t>
            </a:r>
          </a:p>
          <a:p>
            <a:r>
              <a:rPr lang="ru-RU" dirty="0" smtClean="0"/>
              <a:t>человек становится полностью компетентным в этой области.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1A280D-E2BF-4780-8E34-D1F8C06D338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801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8359-8849-4E52-9B43-6579AC3025AA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1F9D3-BCC1-4206-BB6F-9C878687BB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93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8359-8849-4E52-9B43-6579AC3025AA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1F9D3-BCC1-4206-BB6F-9C878687BB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92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8359-8849-4E52-9B43-6579AC3025AA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1F9D3-BCC1-4206-BB6F-9C878687BB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4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8359-8849-4E52-9B43-6579AC3025AA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1F9D3-BCC1-4206-BB6F-9C878687BB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399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8359-8849-4E52-9B43-6579AC3025AA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1F9D3-BCC1-4206-BB6F-9C878687BB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874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8359-8849-4E52-9B43-6579AC3025AA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1F9D3-BCC1-4206-BB6F-9C878687BB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22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8359-8849-4E52-9B43-6579AC3025AA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1F9D3-BCC1-4206-BB6F-9C878687BB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69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8359-8849-4E52-9B43-6579AC3025AA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1F9D3-BCC1-4206-BB6F-9C878687BB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149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8359-8849-4E52-9B43-6579AC3025AA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1F9D3-BCC1-4206-BB6F-9C878687BB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028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8359-8849-4E52-9B43-6579AC3025AA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1F9D3-BCC1-4206-BB6F-9C878687BB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567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08359-8849-4E52-9B43-6579AC3025AA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1F9D3-BCC1-4206-BB6F-9C878687BB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543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08359-8849-4E52-9B43-6579AC3025AA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1F9D3-BCC1-4206-BB6F-9C878687BB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351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10" Type="http://schemas.openxmlformats.org/officeDocument/2006/relationships/image" Target="../media/image66.pn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«Промышленный дизайн на уроках технологии </a:t>
            </a:r>
            <a:b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5-6 классах»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24919" y="4185698"/>
            <a:ext cx="6562927" cy="165576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Старцева Людмила Михайловна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технологии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«МОБУ Гимназии №3»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г. Кудымкара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5374" y="315698"/>
            <a:ext cx="3443591" cy="42281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изайн-анализ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274903"/>
              </p:ext>
            </p:extLst>
          </p:nvPr>
        </p:nvGraphicFramePr>
        <p:xfrm>
          <a:off x="518984" y="973009"/>
          <a:ext cx="10861589" cy="56834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61589"/>
              </a:tblGrid>
              <a:tr h="5040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Наименование 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изделия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28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2. Назначение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изделия (для чего</a:t>
                      </a:r>
                      <a:r>
                        <a:rPr lang="en-US" sz="2000" b="1" dirty="0">
                          <a:effectLst/>
                          <a:latin typeface="Times New Roman"/>
                          <a:ea typeface="Times New Roman"/>
                        </a:rPr>
                        <a:t>?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28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3.Потребитель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(для кого</a:t>
                      </a:r>
                      <a:r>
                        <a:rPr lang="en-US" sz="2000" b="1" dirty="0">
                          <a:effectLst/>
                          <a:latin typeface="Times New Roman"/>
                          <a:ea typeface="Times New Roman"/>
                        </a:rPr>
                        <a:t>?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28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4.Количество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28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5.Размеры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(почему такие</a:t>
                      </a:r>
                      <a:r>
                        <a:rPr lang="en-US" sz="2000" b="1" dirty="0">
                          <a:effectLst/>
                          <a:latin typeface="Times New Roman"/>
                          <a:ea typeface="Times New Roman"/>
                        </a:rPr>
                        <a:t>?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68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6.Форма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(почему такая</a:t>
                      </a:r>
                      <a:r>
                        <a:rPr lang="en-US" sz="2000" b="1" dirty="0">
                          <a:effectLst/>
                          <a:latin typeface="Times New Roman"/>
                          <a:ea typeface="Times New Roman"/>
                        </a:rPr>
                        <a:t>?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0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7.Материалы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(почему такие</a:t>
                      </a:r>
                      <a:r>
                        <a:rPr lang="en-US" sz="2000" b="1" dirty="0">
                          <a:effectLst/>
                          <a:latin typeface="Times New Roman"/>
                          <a:ea typeface="Times New Roman"/>
                        </a:rPr>
                        <a:t>?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32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8.Способ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изготовления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28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9.Особенности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конструкции (зачем? для чего? почему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?)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83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10.Недостатки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000" b="1" dirty="0"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почему</a:t>
                      </a:r>
                      <a:r>
                        <a:rPr lang="en-US" sz="2000" b="1" dirty="0" smtClean="0">
                          <a:effectLst/>
                          <a:latin typeface="Times New Roman"/>
                          <a:ea typeface="Times New Roman"/>
                        </a:rPr>
                        <a:t>?)</a:t>
                      </a:r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439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736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атурная зарисовка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</a:t>
            </a:r>
          </a:p>
        </p:txBody>
      </p:sp>
      <p:pic>
        <p:nvPicPr>
          <p:cNvPr id="3074" name="Picture 2" descr="E:\пенал урок\пенал фото\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32" y="1608266"/>
            <a:ext cx="5161358" cy="3287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225" y="1317079"/>
            <a:ext cx="3873513" cy="3869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805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4009"/>
            <a:ext cx="10515600" cy="49611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 идей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43191" y="1152939"/>
            <a:ext cx="2559644" cy="557850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Рисуем эскизы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пеналов и кратко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описываем: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материал),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чего?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застежка (как открывается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?),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Отделка пенала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 воображения используем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ссоциаций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метод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окальных объектов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E:\фото дети пенал\IMG_20210412_1155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02" y="921949"/>
            <a:ext cx="3914518" cy="5219357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E:\фото дети пенал\IMG_20210412_1154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815" y="240225"/>
            <a:ext cx="3911461" cy="5215282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E:\фото дети пенал\IMG_20210412_11573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4"/>
          <a:stretch/>
        </p:blipFill>
        <p:spPr bwMode="auto">
          <a:xfrm>
            <a:off x="6128573" y="2243030"/>
            <a:ext cx="3174453" cy="4514503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952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 заготовки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чертежи, развертки, выкройки изделия)</a:t>
            </a:r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74" y="1762776"/>
            <a:ext cx="3377477" cy="320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526" y="4379932"/>
            <a:ext cx="2472100" cy="1596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 descr="E:\фото дети пенал\IMG_20210412_0950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3" t="10450" r="4435" b="13153"/>
          <a:stretch/>
        </p:blipFill>
        <p:spPr bwMode="auto">
          <a:xfrm>
            <a:off x="4421964" y="1798107"/>
            <a:ext cx="3529339" cy="4362798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E:\фото дети пенал\IMG_20210412_0952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480" y="1798107"/>
            <a:ext cx="3271450" cy="4361933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Учитель\Desktop\отчет Старцева ТР\фотоотчет уроки\5Д Настя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11" y="1610610"/>
            <a:ext cx="3479791" cy="4639722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93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9092"/>
          </a:xfrm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Изготовили прототип пенала</a:t>
            </a:r>
          </a:p>
        </p:txBody>
      </p:sp>
      <p:pic>
        <p:nvPicPr>
          <p:cNvPr id="6146" name="Picture 2" descr="C:\Users\Учитель\Desktop\отчет Старцева ТР\фотоотчет уроки\5В Карин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20" y="1511079"/>
            <a:ext cx="3436208" cy="4581611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Учитель\Desktop\отчет Старцева ТР\фотоотчет уроки\5В пенал Кот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781" y="1591148"/>
            <a:ext cx="3387708" cy="4516945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Учитель\Старцева ЛМ\Промдизайн5-7 класс Старцева\Отчет точка роста 2022 Старцева\Фото 5 класс\IMG_45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882289" y="2076720"/>
            <a:ext cx="4607284" cy="3455461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88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251332" cy="67573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Изготовили прототип пенала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25294" y="1303506"/>
            <a:ext cx="5494506" cy="531130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199" y="1303506"/>
            <a:ext cx="5637180" cy="531130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482" name="Picture 2" descr="E:\фото дети пенал\IMG_20210412_0952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37" y="1293947"/>
            <a:ext cx="3655025" cy="4873366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E:\фото дети пенал\IMG_20210412_0953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5" t="18198" r="2613"/>
          <a:stretch/>
        </p:blipFill>
        <p:spPr bwMode="auto">
          <a:xfrm>
            <a:off x="4917988" y="1293947"/>
            <a:ext cx="7117493" cy="4994345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83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5181" y="326214"/>
            <a:ext cx="6879077" cy="734101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убличная защита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7330" y="1303506"/>
            <a:ext cx="10476470" cy="487345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План: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1.Показать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 идей, кратко описать идеи.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Почему выбрали и изготовили именно этот вариант пенала? 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3.Описать пенал: форма, материал, застежка, отделка, для кого предназначен (пол, возраст человека)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4.Технология изготовления 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5.Экологичность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пенала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6.Какие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встретились в работе?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 Что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еще улучшить в изделии?</a:t>
            </a:r>
          </a:p>
          <a:p>
            <a:pPr marL="0" indent="0" algn="just">
              <a:buNone/>
            </a:pP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0629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765" y="664373"/>
            <a:ext cx="11305162" cy="41829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Выполнили </a:t>
            </a:r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самооценку </a:t>
            </a: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 по </a:t>
            </a:r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критериям: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7136" y="1118418"/>
            <a:ext cx="11788346" cy="4737269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-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функциональность (выполняет ли свою функцию: удобно хранить карандаши, ручки, резинку, линейку…?);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-эргономичность (удобно пользоваться человеку: носить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открывать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закрывать?);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-оригинальность (чем отличается от других пеналов?);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-качество (прочность, аккуратность);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-эстетичность (гармония конструкции, формы, цвета);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-предполагаемая стоимость изделия;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экологичность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изделия (воздействие на окружающую среду, человека при изготовлении, использовании и утилизации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185738" indent="-185738">
              <a:tabLst>
                <a:tab pos="85725" algn="l"/>
              </a:tabLst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Провели тайное голосование, выбрали лучший пенал для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</a:t>
            </a:r>
            <a:r>
              <a:rPr lang="ru-RU" sz="32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1852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фото дети пенал\IMG_20210412_11595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85" r="33263"/>
          <a:stretch/>
        </p:blipFill>
        <p:spPr bwMode="auto">
          <a:xfrm>
            <a:off x="447418" y="1136820"/>
            <a:ext cx="3432604" cy="5103341"/>
          </a:xfrm>
          <a:prstGeom prst="rect">
            <a:avLst/>
          </a:prstGeom>
          <a:noFill/>
          <a:ln w="571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E:\фото дети пенал\IMG_20210412_12022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0" t="12107" r="5145"/>
          <a:stretch/>
        </p:blipFill>
        <p:spPr bwMode="auto">
          <a:xfrm>
            <a:off x="4237562" y="1136820"/>
            <a:ext cx="3237471" cy="501886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E:\фото дети пенал\IMG_20210412_1155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108" y="1093571"/>
            <a:ext cx="3892378" cy="5189837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43449" y="337578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Кейс «Пенал»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8478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188481"/>
            <a:ext cx="9424555" cy="5492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Работы учащихся. Прототип пенала. 5 класс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Учитель\Старцева ЛМ\Промдизайн5-7 класс Старцева\Отчет точка роста 2022 Старцева\Фото 5 класс\IMG_46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44" y="1390692"/>
            <a:ext cx="4536013" cy="4348251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Учитель\Старцева ЛМ\Промдизайн5-7 класс Старцева\Отчет точка роста 2022 Старцева\Фото 5 класс\IMG_465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746" y="4307206"/>
            <a:ext cx="5303880" cy="2203666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Учитель\Старцева ЛМ\Промдизайн5-7 класс Старцева\Отчет точка роста 2022 Старцева\Фото 5 класс\IMG_45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4" y="1391477"/>
            <a:ext cx="6151399" cy="4393097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Учитель\Старцева ЛМ\Промдизайн5-7 класс Старцева\Отчет точка роста 2022 Старцева\Фото 5 класс\IMG_46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746" y="1391477"/>
            <a:ext cx="5192731" cy="2693926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98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8834" y="340468"/>
            <a:ext cx="11332723" cy="613805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целью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освоения предметной области «Технология» является формирование технологической грамотности, глобальных компетенций, творческого мышления, необходимых для перехода к новым приоритетам научно-технологического развития Российской Федерации.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задач курса технологии является: формирование у обучающихся 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проектной и исследовательской деятельности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готовности к предложению и осуществлению новых технологических решений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Концепции преподавания предметной области «Технология», ведущей формой учебной деятельности, направленной на достижение поставленных целей, является 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полном цикле: от формулирования проблемы и постановки конкретной задачи до получения конкретных значимых результатов.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25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1686" y="365125"/>
            <a:ext cx="5892114" cy="1325563"/>
          </a:xfrm>
        </p:spPr>
        <p:txBody>
          <a:bodyPr/>
          <a:lstStyle/>
          <a:p>
            <a:r>
              <a:rPr lang="ru-RU" dirty="0" smtClean="0"/>
              <a:t>Прототипы пеналов</a:t>
            </a:r>
            <a:endParaRPr lang="ru-RU" dirty="0"/>
          </a:p>
        </p:txBody>
      </p:sp>
      <p:pic>
        <p:nvPicPr>
          <p:cNvPr id="22530" name="Picture 2" descr="E:\фото дети пенал\IMG_09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41043" y="1304433"/>
            <a:ext cx="5790141" cy="4342606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E:\фото дети пенал\IMG_09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291" y="1946984"/>
            <a:ext cx="5823093" cy="436732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57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Прототипы пеналов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 descr="E:\фото дети пенал\IMG_0915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" r="5432" b="7382"/>
          <a:stretch/>
        </p:blipFill>
        <p:spPr bwMode="auto">
          <a:xfrm>
            <a:off x="582315" y="1680519"/>
            <a:ext cx="6053263" cy="4572001"/>
          </a:xfrm>
          <a:prstGeom prst="rect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E:\фото дети пенал\IMG_09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46910" y="1410961"/>
            <a:ext cx="5554126" cy="4165595"/>
          </a:xfrm>
          <a:prstGeom prst="rect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52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626" y="315429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Прототипы пеналов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8" name="Picture 2" descr="E:\фото дети пенал\IMG_0928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78"/>
          <a:stretch/>
        </p:blipFill>
        <p:spPr bwMode="auto">
          <a:xfrm>
            <a:off x="405708" y="1616539"/>
            <a:ext cx="5707764" cy="3810867"/>
          </a:xfrm>
          <a:prstGeom prst="rect">
            <a:avLst/>
          </a:prstGeom>
          <a:noFill/>
          <a:ln w="381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E:\фото дети пенал\IMG_20210412_1225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026" y="1460187"/>
            <a:ext cx="5368412" cy="4026309"/>
          </a:xfrm>
          <a:prstGeom prst="rect">
            <a:avLst/>
          </a:prstGeom>
          <a:noFill/>
          <a:ln w="381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21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Прототипы пеналов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3" name="Picture 3" descr="E:\фото дети пенал\IMG_09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652" y="1881597"/>
            <a:ext cx="5446643" cy="4098834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E:\фото дети пенал\IMG_08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35" y="1934626"/>
            <a:ext cx="5411559" cy="4058669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57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965" y="444638"/>
            <a:ext cx="5999922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ПРОТОТИПЫ ПЕНАЛОВ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Учитель\Desktop\отчет Старцева ТР\фотоотчет уроки\Пеналы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02122" y="1350083"/>
            <a:ext cx="4506601" cy="6008803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Учитель\Desktop\отчет Старцева ТР\фотоотчет уроки\IMG_20210427_150828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1"/>
          <a:stretch/>
        </p:blipFill>
        <p:spPr bwMode="auto">
          <a:xfrm>
            <a:off x="7066723" y="765313"/>
            <a:ext cx="4550646" cy="5779293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78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9211"/>
            <a:ext cx="11049000" cy="6270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      Тема проекта «Эко-сумка» 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147864"/>
            <a:ext cx="10971179" cy="5622587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окружающей среды пластиком. Современный человек, посещая каждый день магазины и супермаркеты, вынужден приобретать полиэтиленовые пакеты. Это не только дорого, но ещё и неудобно и не экологично – некоторые люди хранят пакеты дома, но им не всегда находится применение в хозяйстве, а некоторые просто выбрасывают, нанося вред окружающей среде.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можно заменить полиэтиленовый пакет?</a:t>
            </a:r>
          </a:p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и изготовить модную, оригинальную ЭКО-сумку.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90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47484"/>
            <a:ext cx="10783529" cy="6029479"/>
          </a:xfrm>
        </p:spPr>
        <p:txBody>
          <a:bodyPr/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b="1" dirty="0">
              <a:solidFill>
                <a:prstClr val="black"/>
              </a:solidFill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7"/>
          <a:stretch/>
        </p:blipFill>
        <p:spPr bwMode="auto">
          <a:xfrm>
            <a:off x="795" y="1161534"/>
            <a:ext cx="12195173" cy="5659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62679" y="416639"/>
            <a:ext cx="99348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Требования к изделию (дизайн-спецификация)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7387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752" y="294167"/>
            <a:ext cx="11731557" cy="6391073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Изучили свойства материалов, необходимых для изготовления сумки.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должен быть прочным, недорогим, желательно из натуральных волокон, хорошо если будет водоотталкивающая пропитка.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Рассмотрели какой может быть конструкция сумки и варианты отделки.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784" y="3433378"/>
            <a:ext cx="4090085" cy="325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869" y="3271975"/>
            <a:ext cx="2822146" cy="3413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0015" y="3271975"/>
            <a:ext cx="2840294" cy="3353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6" r="11579"/>
          <a:stretch/>
        </p:blipFill>
        <p:spPr bwMode="auto">
          <a:xfrm>
            <a:off x="247135" y="3884373"/>
            <a:ext cx="1927654" cy="2349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490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226" y="217641"/>
            <a:ext cx="1197077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Разработали банк идей и выбрали лучший вариант </a:t>
            </a:r>
            <a:b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3" r="2495"/>
          <a:stretch/>
        </p:blipFill>
        <p:spPr bwMode="auto">
          <a:xfrm>
            <a:off x="1360638" y="1280427"/>
            <a:ext cx="8885703" cy="5027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6" t="4049" r="3563" b="7806"/>
          <a:stretch/>
        </p:blipFill>
        <p:spPr bwMode="auto">
          <a:xfrm>
            <a:off x="1976283" y="1155578"/>
            <a:ext cx="7890388" cy="5569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310" y="1280427"/>
            <a:ext cx="8126361" cy="45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2"/>
          <a:stretch/>
        </p:blipFill>
        <p:spPr bwMode="auto">
          <a:xfrm>
            <a:off x="1721874" y="2594113"/>
            <a:ext cx="6182996" cy="4196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r="2414"/>
          <a:stretch/>
        </p:blipFill>
        <p:spPr bwMode="auto">
          <a:xfrm>
            <a:off x="2406165" y="1019421"/>
            <a:ext cx="6794650" cy="5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81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47"/>
            <a:ext cx="11973696" cy="6733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57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88541" y="398834"/>
            <a:ext cx="7707673" cy="645916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2020 года раздел «Промышленный дизайн» введен в программу предмета технологии.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5 классе кейс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«Пенал»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(6 часов). 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основу взята программа «Промышленный дизайн. Проектирование материальной среды».  </a:t>
            </a:r>
            <a:endPara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Рыжов М.Ю., Саакян С.Г.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6 классе проект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«Эко-сумка»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(8 часов).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7 классе запланирован проект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"Разработка авторского </a:t>
            </a:r>
            <a:r>
              <a:rPr lang="ru-RU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принта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использованием графического редактора»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- 4 часа.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361" y="3682045"/>
            <a:ext cx="3202728" cy="257490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E:\пенал урок\пенал фото\9d76a5ea9c28d39dc8af3b04625afd6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4073" y="976050"/>
            <a:ext cx="2123304" cy="2123304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14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0" b="4243"/>
          <a:stretch/>
        </p:blipFill>
        <p:spPr bwMode="auto">
          <a:xfrm>
            <a:off x="444843" y="955964"/>
            <a:ext cx="11207579" cy="5766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17173" y="259773"/>
            <a:ext cx="8593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Оценка идей. Выбор лучшего варианта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17299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566" y="170572"/>
            <a:ext cx="10750685" cy="782739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Изготовили изделие, выполнили отделку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165" y="1367350"/>
            <a:ext cx="3633283" cy="4845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5"/>
          <a:stretch/>
        </p:blipFill>
        <p:spPr bwMode="auto">
          <a:xfrm>
            <a:off x="439122" y="1173892"/>
            <a:ext cx="7606027" cy="3457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853" y="3465872"/>
            <a:ext cx="2838181" cy="3009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 descr="E:\проект 7 класс 2021\7Д\IMG_316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6" t="6451" b="14409"/>
          <a:stretch/>
        </p:blipFill>
        <p:spPr bwMode="auto">
          <a:xfrm>
            <a:off x="604683" y="3709646"/>
            <a:ext cx="2227007" cy="283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E:\проект 7 класс 2021\7Д\IMG_31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017" y="3283974"/>
            <a:ext cx="2368461" cy="315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28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Рассчитали себестоимость изделия 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выполнили экологическую оценку. 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62584" y="1519880"/>
            <a:ext cx="5454113" cy="4893277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Для изготовления сумки использовали только натуральные материалы х/б ткань и фетр. Для производства х/б ткани является растение хлопчатник. Для фетра сырьем является шерсть </a:t>
            </a:r>
            <a:r>
              <a:rPr lang="ru-RU" b="1" dirty="0"/>
              <a:t>(ресурсы возобновляемые)</a:t>
            </a:r>
          </a:p>
          <a:p>
            <a:r>
              <a:rPr lang="ru-RU" dirty="0"/>
              <a:t>При производстве, использовании и утилизации изделие не нанесет вреда окружающей среде.</a:t>
            </a:r>
          </a:p>
          <a:p>
            <a:r>
              <a:rPr lang="ru-RU" dirty="0"/>
              <a:t>Срок использования не менее 3 лет. Сколько полиэтиленовых пакетов можно сэкономить ?</a:t>
            </a:r>
          </a:p>
          <a:p>
            <a:r>
              <a:rPr lang="ru-RU" dirty="0"/>
              <a:t>Уход не составит особого труда Стираем вручную при температуре 40°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1" t="4116" r="3752" b="6172"/>
          <a:stretch/>
        </p:blipFill>
        <p:spPr bwMode="auto">
          <a:xfrm>
            <a:off x="0" y="2138516"/>
            <a:ext cx="6179574" cy="3342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908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745" y="243191"/>
            <a:ext cx="10916055" cy="62257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Публичная защита	проекта</a:t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/>
              <a:t> 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745" y="992220"/>
            <a:ext cx="10916055" cy="568095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9" name="Picture 3" descr="E:\проект 7 класс 2021\7А\IMG_318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37" r="14490" b="2796"/>
          <a:stretch/>
        </p:blipFill>
        <p:spPr bwMode="auto">
          <a:xfrm>
            <a:off x="1700368" y="722670"/>
            <a:ext cx="7517374" cy="594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E:\проект 7 класс 2021\7А\IMG_318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36" r="15612" b="8603"/>
          <a:stretch/>
        </p:blipFill>
        <p:spPr bwMode="auto">
          <a:xfrm>
            <a:off x="1546792" y="822220"/>
            <a:ext cx="9810276" cy="574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E:\проект 7 класс 2021\7А\IMG_318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6" r="12922" b="10323"/>
          <a:stretch/>
        </p:blipFill>
        <p:spPr bwMode="auto">
          <a:xfrm>
            <a:off x="2269699" y="722670"/>
            <a:ext cx="7331499" cy="566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E:\проект 7 класс 2021\7А\IMG_318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4" t="10537" b="2796"/>
          <a:stretch/>
        </p:blipFill>
        <p:spPr bwMode="auto">
          <a:xfrm>
            <a:off x="1972217" y="722670"/>
            <a:ext cx="8483890" cy="594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E:\пенал урок\шоппер\сумки\фото проект сумка 2022\IMG_366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9" r="6802" b="5586"/>
          <a:stretch/>
        </p:blipFill>
        <p:spPr bwMode="auto">
          <a:xfrm>
            <a:off x="1832918" y="822219"/>
            <a:ext cx="8522043" cy="591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E:\пенал урок\шоппер\сумки\фото проект сумка 2022\IMG_368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0" b="12793"/>
          <a:stretch/>
        </p:blipFill>
        <p:spPr bwMode="auto">
          <a:xfrm>
            <a:off x="3275256" y="722670"/>
            <a:ext cx="4614734" cy="5980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E:\пенал урок\шоппер\сумки\фото проект сумка 2022\Марина 6 Г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6" t="18919" r="6532" b="8648"/>
          <a:stretch/>
        </p:blipFill>
        <p:spPr bwMode="auto">
          <a:xfrm>
            <a:off x="2128754" y="835460"/>
            <a:ext cx="8226207" cy="573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E:\пенал урок\шоппер\сумки\фото проект сумка 2022\IMG_3671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1" t="31263" r="7141" b="-2255"/>
          <a:stretch/>
        </p:blipFill>
        <p:spPr bwMode="auto">
          <a:xfrm>
            <a:off x="1546793" y="877129"/>
            <a:ext cx="9496964" cy="589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37"/>
          <a:stretch/>
        </p:blipFill>
        <p:spPr bwMode="auto">
          <a:xfrm>
            <a:off x="2611438" y="758928"/>
            <a:ext cx="4975611" cy="5933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593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88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учащихся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3314" name="Picture 2" descr="E:\пенал урок\шоппер\сумки\фото проект сумка 2022\IMG_366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89" y="1489783"/>
            <a:ext cx="5597611" cy="4198208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E:\пенал урок\шоппер\сумки\фото проект сумка 2022\IMG_365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659" y="1458098"/>
            <a:ext cx="5569838" cy="4177378"/>
          </a:xfrm>
          <a:prstGeom prst="rect">
            <a:avLst/>
          </a:prstGeom>
          <a:noFill/>
          <a:ln w="571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79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пенал урок\шоппер\сумки\фото проект сумка 2022\IMG_359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96" y="1502139"/>
            <a:ext cx="5938423" cy="4453817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E:\пенал урок\шоппер\сумки\фото проект сумка 2022\IMG_359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82266" y="2058195"/>
            <a:ext cx="5181600" cy="388620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95817" y="240323"/>
            <a:ext cx="4893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учащихся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86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925" y="365125"/>
            <a:ext cx="11677134" cy="944691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Альтернатива пакету из пластика – </a:t>
            </a:r>
            <a:r>
              <a:rPr lang="ru-RU" sz="5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ЭКОсумка</a:t>
            </a:r>
            <a:endParaRPr lang="ru-RU" sz="5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E:\пенал урок\шоппер\сумки\фото проект сумка 2022\IMG_33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54" y="1417852"/>
            <a:ext cx="6429746" cy="482231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36076" y="6339702"/>
            <a:ext cx="307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Работы учащихся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2856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учащихся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E:\пенал урок\шоппер\сумки\фото проект сумка 2022\IMG_367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3819" y="2298744"/>
            <a:ext cx="5069360" cy="3802020"/>
          </a:xfrm>
          <a:prstGeom prst="rect">
            <a:avLst/>
          </a:prstGeom>
          <a:noFill/>
          <a:ln w="571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E:\пенал урок\шоппер\сумки\фото проект сумка 2022\IMG_36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766" y="1665074"/>
            <a:ext cx="6759147" cy="5069360"/>
          </a:xfrm>
          <a:prstGeom prst="rect">
            <a:avLst/>
          </a:prstGeom>
          <a:noFill/>
          <a:ln w="571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90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E:\пенал урок\шоппер\сумки\фото проект сумка 2022\IMG_334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381" y="1407595"/>
            <a:ext cx="6064108" cy="454808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E:\пенал урок\шоппер\сумки\фото проект сумка 2022\IMG_3340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51"/>
          <a:stretch/>
        </p:blipFill>
        <p:spPr bwMode="auto">
          <a:xfrm rot="5400000">
            <a:off x="6974873" y="1497512"/>
            <a:ext cx="5181600" cy="338678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61238" y="431560"/>
            <a:ext cx="24881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68715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Альтернатива пакету из пластика -</a:t>
            </a:r>
            <a:r>
              <a:rPr lang="ru-RU" dirty="0" err="1" smtClean="0"/>
              <a:t>ЭКОсумка</a:t>
            </a:r>
            <a:endParaRPr lang="ru-RU" dirty="0"/>
          </a:p>
        </p:txBody>
      </p:sp>
      <p:pic>
        <p:nvPicPr>
          <p:cNvPr id="15364" name="Picture 4" descr="E:\пенал урок\шоппер\сумки\фото проект сумка 2022\IMG_3357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8"/>
          <a:stretch/>
        </p:blipFill>
        <p:spPr bwMode="auto">
          <a:xfrm>
            <a:off x="493600" y="2166108"/>
            <a:ext cx="6295020" cy="3863989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E:\пенал урок\шоппер\сумки\фото проект сумка 2022\IMG_3362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23"/>
          <a:stretch/>
        </p:blipFill>
        <p:spPr bwMode="auto">
          <a:xfrm>
            <a:off x="7072151" y="1825625"/>
            <a:ext cx="3851222" cy="447864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32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556" y="259492"/>
            <a:ext cx="2115065" cy="967217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3484" y="1186249"/>
            <a:ext cx="11123143" cy="552978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dirty="0"/>
              <a:t>Дизайн (англ. сл.) – означает замысел, чертеж, проект, оформление.</a:t>
            </a:r>
          </a:p>
          <a:p>
            <a:pPr marL="0" indent="0">
              <a:buNone/>
            </a:pPr>
            <a:r>
              <a:rPr lang="ru-RU" b="1" dirty="0" smtClean="0"/>
              <a:t>Существуют </a:t>
            </a:r>
            <a:r>
              <a:rPr lang="ru-RU" b="1" dirty="0"/>
              <a:t>различные классификации видов дизайна, но наиболее универсальным можно считать следующее деление: </a:t>
            </a:r>
          </a:p>
          <a:p>
            <a:r>
              <a:rPr lang="ru-RU" dirty="0"/>
              <a:t>графический дизайн, </a:t>
            </a:r>
          </a:p>
          <a:p>
            <a:r>
              <a:rPr lang="ru-RU" dirty="0"/>
              <a:t>дизайн имиджа, </a:t>
            </a:r>
          </a:p>
          <a:p>
            <a:r>
              <a:rPr lang="ru-RU" dirty="0"/>
              <a:t>дизайн </a:t>
            </a:r>
            <a:r>
              <a:rPr lang="ru-RU" dirty="0" smtClean="0"/>
              <a:t>среды</a:t>
            </a:r>
            <a:endParaRPr lang="ru-RU" dirty="0"/>
          </a:p>
          <a:p>
            <a:r>
              <a:rPr lang="ru-RU" sz="3200" b="1" dirty="0"/>
              <a:t>промышленный дизайн,</a:t>
            </a:r>
          </a:p>
          <a:p>
            <a:r>
              <a:rPr lang="ru-RU" dirty="0"/>
              <a:t>арт–дизайн, как отдельное направление,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но </a:t>
            </a:r>
            <a:r>
              <a:rPr lang="ru-RU" dirty="0"/>
              <a:t>он скорее относится к изобразительному искусству.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40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пенал урок\фото проект сумка 2022\6г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0"/>
          <a:stretch/>
        </p:blipFill>
        <p:spPr bwMode="auto">
          <a:xfrm>
            <a:off x="1625419" y="360546"/>
            <a:ext cx="9149673" cy="5731335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73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464" y="184826"/>
            <a:ext cx="11120336" cy="5992137"/>
          </a:xfrm>
        </p:spPr>
        <p:txBody>
          <a:bodyPr>
            <a:normAutofit lnSpcReduction="10000"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реализации раздела «Промышленный дизайн» ребята выполняют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профессиональную пробу 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дизайнер. </a:t>
            </a:r>
          </a:p>
          <a:p>
            <a:endParaRPr lang="ru-RU" sz="3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в процессе проектной деятельности достигается синтез многообразия аспектов образовательного процесса, 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личностные интересы обучающихся. </a:t>
            </a:r>
          </a:p>
          <a:p>
            <a:pPr marL="0" indent="0">
              <a:buNone/>
            </a:pPr>
            <a:endParaRPr lang="ru-RU" sz="3200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уроков технологии проходят на базе Центра «Точка роста".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 способствует 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повышению качества обучения и повышает интерес учащихся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урокам технологии.</a:t>
            </a:r>
            <a:endParaRPr lang="ru-RU" sz="3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04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4821" y="545535"/>
            <a:ext cx="5339785" cy="1887947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Бионика </a:t>
            </a:r>
            <a:r>
              <a:rPr lang="ru-RU" dirty="0" smtClean="0"/>
              <a:t>- </a:t>
            </a:r>
            <a:r>
              <a:rPr lang="ru-RU" dirty="0"/>
              <a:t>прикладная наука о применении в технических устройствах и системах принципов организации, свойств, функций и структур живой природы...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769509" y="339060"/>
            <a:ext cx="4482640" cy="82391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Эргономика -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78677" y="1487436"/>
            <a:ext cx="5183188" cy="3684588"/>
          </a:xfrm>
        </p:spPr>
        <p:txBody>
          <a:bodyPr>
            <a:noAutofit/>
          </a:bodyPr>
          <a:lstStyle/>
          <a:p>
            <a:r>
              <a:rPr lang="ru-RU" dirty="0"/>
              <a:t>обеспечение через соответствующую форму,  удобства и безопасности пользования изделием, учет его связи с человеком </a:t>
            </a:r>
          </a:p>
          <a:p>
            <a:r>
              <a:rPr lang="ru-RU" dirty="0"/>
              <a:t>Ее целью является придание системе «человек—машина—среда» свойств, которые обеспечивают наиболее эффективное ее функционирование.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37" y="2696804"/>
            <a:ext cx="5545356" cy="3114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46" y="2540085"/>
            <a:ext cx="5724357" cy="425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929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Цветовая гармония</a:t>
            </a:r>
            <a:endParaRPr lang="ru-RU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674" y="1912122"/>
            <a:ext cx="4312101" cy="435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309" y="1767017"/>
            <a:ext cx="5644978" cy="4333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809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196" y="330740"/>
            <a:ext cx="11003604" cy="48118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занимается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промышленный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дизайн? Этапы проектирования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6116" y="807986"/>
            <a:ext cx="3346315" cy="4367719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Промышленный (индустриальный) дизайн </a:t>
            </a:r>
            <a:r>
              <a:rPr lang="ru-RU" dirty="0"/>
              <a:t>- это конструирование станков, транспортных средств, бытовых приборов, посуды, мебели и много другого.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043218" y="747680"/>
            <a:ext cx="8071133" cy="546904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Этапы проектирования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1.Предпроектная аналитика (исследование</a:t>
            </a:r>
            <a:r>
              <a:rPr lang="ru-RU" dirty="0" smtClean="0"/>
              <a:t>)</a:t>
            </a:r>
          </a:p>
          <a:p>
            <a:r>
              <a:rPr lang="ru-RU" dirty="0"/>
              <a:t>2.Эскизный </a:t>
            </a:r>
            <a:r>
              <a:rPr lang="ru-RU" dirty="0" smtClean="0"/>
              <a:t>дизайн-проект</a:t>
            </a:r>
          </a:p>
          <a:p>
            <a:r>
              <a:rPr lang="ru-RU" dirty="0"/>
              <a:t>3.Макетирование</a:t>
            </a:r>
            <a:r>
              <a:rPr lang="ru-RU" dirty="0" smtClean="0"/>
              <a:t>. (</a:t>
            </a:r>
            <a:r>
              <a:rPr lang="ru-RU" dirty="0" err="1"/>
              <a:t>Прототипирование</a:t>
            </a:r>
            <a:r>
              <a:rPr lang="ru-RU" dirty="0" smtClean="0"/>
              <a:t>)</a:t>
            </a:r>
          </a:p>
          <a:p>
            <a:r>
              <a:rPr lang="ru-RU" dirty="0"/>
              <a:t>4.Трехмерное моделирование </a:t>
            </a:r>
            <a:r>
              <a:rPr lang="ru-RU" dirty="0" smtClean="0"/>
              <a:t>поверхностей</a:t>
            </a:r>
          </a:p>
          <a:p>
            <a:r>
              <a:rPr lang="ru-RU" dirty="0"/>
              <a:t>5.Инженерно-технологическая проработка.</a:t>
            </a:r>
          </a:p>
          <a:p>
            <a:r>
              <a:rPr lang="ru-RU" dirty="0"/>
              <a:t>6.Создание прототипа.</a:t>
            </a:r>
          </a:p>
          <a:p>
            <a:r>
              <a:rPr lang="ru-RU" dirty="0"/>
              <a:t>7.Изготовление мелкой серии.</a:t>
            </a:r>
          </a:p>
          <a:p>
            <a:r>
              <a:rPr lang="ru-RU" dirty="0"/>
              <a:t>8.Разработка пресс-формы, литье партии, </a:t>
            </a:r>
            <a:r>
              <a:rPr lang="ru-RU" dirty="0" smtClean="0"/>
              <a:t>сборка</a:t>
            </a:r>
          </a:p>
          <a:p>
            <a:r>
              <a:rPr lang="ru-RU" i="1" dirty="0"/>
              <a:t>Параллельно этим этапам проходит разработка интерфейса продукта: создание сайта, документации, упаковки, </a:t>
            </a:r>
            <a:r>
              <a:rPr lang="ru-RU" i="1" dirty="0" err="1"/>
              <a:t>промоматериалов</a:t>
            </a:r>
            <a:r>
              <a:rPr lang="ru-RU" i="1" dirty="0"/>
              <a:t> и визуализации для рекламы</a:t>
            </a:r>
            <a:r>
              <a:rPr lang="ru-RU" dirty="0"/>
              <a:t>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60" y="4262284"/>
            <a:ext cx="3858658" cy="224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439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46698"/>
            <a:ext cx="11049000" cy="463026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аша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фабрика по выпуску школьных пеналов терпит убытки. Перед дизайнерами (учениками) поставлена задача: придумать пеналы, которые бы пользовались спросом у потребителей.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 пенала и защитить свой вариант на художественном совете фабрики.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Лучший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пенал будет рекомендован для производства. </a:t>
            </a:r>
          </a:p>
        </p:txBody>
      </p:sp>
    </p:spTree>
    <p:extLst>
      <p:ext uri="{BB962C8B-B14F-4D97-AF65-F5344CB8AC3E}">
        <p14:creationId xmlns:p14="http://schemas.microsoft.com/office/powerpoint/2010/main" val="282838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37853" y="151136"/>
            <a:ext cx="63280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Правила выполнения эскиза макета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пенала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6119" y="751344"/>
            <a:ext cx="104167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Проводим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анализ формообразования промышленного изделия пенал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Что делаем?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качестве объекта рассматриваем школьный пенал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Сравниваем разные формы, выявляем  связь функции и формы.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Производим измерения промышленного пенала (сантиметровой лентой, линейкой)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Выполняем натурную зарисовку объекта. Изучаем передачу разных материалов и фактур поверхностей. Рисуем с натуры маркерами пенал, учитывая перспективу.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Выявляем недостатки промышленного изделия Рассуждаем на тему удобства и неудобства пользования пеналом.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4.Думаем о том, как можно усовершенствовать пенал, фиксируем идеи.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5.Передаём фактуру различных материалов. Техника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скетчинга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* маркерами. Объемно-пространственное мышление.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6.Готовим  презентацию эскиза пенала. Выставка. </a:t>
            </a:r>
          </a:p>
        </p:txBody>
      </p:sp>
    </p:spTree>
    <p:extLst>
      <p:ext uri="{BB962C8B-B14F-4D97-AF65-F5344CB8AC3E}">
        <p14:creationId xmlns:p14="http://schemas.microsoft.com/office/powerpoint/2010/main" val="375402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830</TotalTime>
  <Words>1250</Words>
  <Application>Microsoft Office PowerPoint</Application>
  <PresentationFormat>Произвольный</PresentationFormat>
  <Paragraphs>143</Paragraphs>
  <Slides>41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«Промышленный дизайн на уроках технологии  в 5-6 классах»</vt:lpstr>
      <vt:lpstr>Презентация PowerPoint</vt:lpstr>
      <vt:lpstr>Презентация PowerPoint</vt:lpstr>
      <vt:lpstr>5 класс</vt:lpstr>
      <vt:lpstr>Презентация PowerPoint</vt:lpstr>
      <vt:lpstr>Цветовая гармония</vt:lpstr>
      <vt:lpstr>Чем занимается промышленный дизайн? Этапы проектирования    </vt:lpstr>
      <vt:lpstr>Проблема: </vt:lpstr>
      <vt:lpstr>Презентация PowerPoint</vt:lpstr>
      <vt:lpstr>Дизайн-анализ</vt:lpstr>
      <vt:lpstr>Натурная зарисовка объекта</vt:lpstr>
      <vt:lpstr>Банк идей</vt:lpstr>
      <vt:lpstr>Выполнили заготовки  (чертежи, развертки, выкройки изделия)</vt:lpstr>
      <vt:lpstr>Изготовили прототип пенала</vt:lpstr>
      <vt:lpstr>Изготовили прототип пенала</vt:lpstr>
      <vt:lpstr>Публичная защита</vt:lpstr>
      <vt:lpstr>   Выполнили самооценку выполнили по критериям: </vt:lpstr>
      <vt:lpstr>Презентация PowerPoint</vt:lpstr>
      <vt:lpstr>Работы учащихся. Прототип пенала. 5 класс</vt:lpstr>
      <vt:lpstr>Прототипы пеналов</vt:lpstr>
      <vt:lpstr>   Прототипы пеналов</vt:lpstr>
      <vt:lpstr>Прототипы пеналов</vt:lpstr>
      <vt:lpstr>Прототипы пеналов</vt:lpstr>
      <vt:lpstr>ПРОТОТИПЫ ПЕНАЛОВ</vt:lpstr>
      <vt:lpstr>6 класс       Тема проекта «Эко-сумка» </vt:lpstr>
      <vt:lpstr>Презентация PowerPoint</vt:lpstr>
      <vt:lpstr>Презентация PowerPoint</vt:lpstr>
      <vt:lpstr>Разработали банк идей и выбрали лучший вариант  </vt:lpstr>
      <vt:lpstr>Презентация PowerPoint</vt:lpstr>
      <vt:lpstr>Презентация PowerPoint</vt:lpstr>
      <vt:lpstr>Изготовили изделие, выполнили отделку</vt:lpstr>
      <vt:lpstr>Рассчитали себестоимость изделия  и выполнили экологическую оценку.  Примеры:</vt:lpstr>
      <vt:lpstr>   Публичная защита проекта  </vt:lpstr>
      <vt:lpstr>Работы учащихся  </vt:lpstr>
      <vt:lpstr>Презентация PowerPoint</vt:lpstr>
      <vt:lpstr>Альтернатива пакету из пластика – ЭКОсумка</vt:lpstr>
      <vt:lpstr>Работы учащихся</vt:lpstr>
      <vt:lpstr>Презентация PowerPoint</vt:lpstr>
      <vt:lpstr>Альтернатива пакету из пластика -ЭКОсумка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«Промышленный дизайн на уроках технологии  в 5-6 классах»</dc:title>
  <dc:creator>Людмила Старцева</dc:creator>
  <cp:lastModifiedBy>Matrix</cp:lastModifiedBy>
  <cp:revision>64</cp:revision>
  <dcterms:created xsi:type="dcterms:W3CDTF">2022-10-12T17:35:11Z</dcterms:created>
  <dcterms:modified xsi:type="dcterms:W3CDTF">2022-10-17T10:24:56Z</dcterms:modified>
</cp:coreProperties>
</file>